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7" r:id="rId4"/>
    <p:sldId id="266" r:id="rId5"/>
    <p:sldId id="268" r:id="rId6"/>
    <p:sldId id="260" r:id="rId7"/>
    <p:sldId id="262" r:id="rId8"/>
    <p:sldId id="269" r:id="rId9"/>
    <p:sldId id="25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0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8A9842-6066-0641-9E77-4004C873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A0AE3D5-5075-3947-B89E-DBE352B5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F38A10-EE4D-7A40-8898-C935DF9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6FB90E-BF06-3E4B-A110-C2660E12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FE9E8C-8EA5-3142-A153-514358C9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251CF-A873-9E40-97B5-E6AC0A7E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79C175-DB14-E048-AD32-874B399D1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4DE58F-0D9A-9E4E-8FD9-79EC540A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F585C6-9738-2646-8D0E-2C0D3F25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C3F8BF-BE4B-7E41-A671-5E364BC1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C3E5F0-1692-734F-AFB9-AB053D168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2A52A9-6C4A-7D48-9FF2-889A22EF2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A9CA4-A040-E840-B234-49B0CE12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0F31D6-9B50-D249-A596-B1B7F1AF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F26152-6EAA-D04E-ADEE-9881846B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22F48-5939-3F47-BFC0-36D983EC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65D57C-ED6C-FB41-B945-3C032DC9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E9724F-D6B5-DD42-A462-D67D8DB2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64D2A1-DA4F-0144-88FA-81F67BC1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A81043-9752-A149-9040-4383776C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93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71DCC-969D-E946-B2BD-08780B0A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523C49-2084-A54D-B3FD-B22D21B8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42E8B4-902C-BA4A-8B76-D3C51EEB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6D6FCB-A842-8342-AA59-3706B116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DB3EB6-FA6A-A449-B035-00EE970B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5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7FF66-C050-FF49-A19D-BDF56544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E71B43-B071-8A43-BDD3-D479C1D28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BFF645-8613-584D-BF43-2ACA653CA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878759-42DB-094D-A4EF-B96FB360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B1F79A-91B2-9A4E-B108-18FB5CED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154A46-0119-F84A-9E88-30D15DA5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55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4EBAF-7191-3944-A875-C0F636C6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6F266B-E8B9-9341-96F3-C1E4538A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3F7DC6-160E-9B40-B5F0-583F1C806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C1427E-4407-CC4B-A4BA-ADE444F27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425CFB-2A77-C449-BA6A-E28F16EAE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754FEE5-36B1-DD4F-A8DE-D321DEAA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635924F-AA6C-1141-BB5A-BB21BFA9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E6E193-6E4B-2A4D-8538-1A17962A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0A58C-F4C1-BF4B-B6FB-CEACCFB9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3BE263-9993-C846-9B19-45F625CE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D39A281-0184-A445-8E4D-C8815E27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9701F7-B312-494C-A53C-1B0B98E7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6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8E4DB1-03CC-9847-8AA7-42F6FC74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FCD60C-0806-694D-B06A-028AC1BA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943710-2FBC-764F-B107-3AE26FB3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31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E0924-BD9B-5943-939E-AA2906C5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F94D8-1A87-FC44-A05B-B644B215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6EBA00-37C7-C643-B868-939B48E7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2D2824-FEDD-CB4B-B952-5201E051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EED34D-A2B3-8B44-857F-CD27BC5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B13E81-F2FB-F64E-BF59-10031E28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C4E740-C10C-9542-A2FC-64C0786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7BB97C-C9B6-C14D-A3A3-C0013EF58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290CAD-774E-8740-9DF2-FC4ECA560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3EAD94-A27F-A74C-AEEF-1092004C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748BFD-43A0-C24A-9F5A-500CE789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C927C4-6CBF-E743-91C1-BAFD40B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8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0ED438B-664C-8D44-879B-D52E7624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59E6A7-A6B0-2E41-BCC2-B22F15D3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97E05F-E2BB-3C4A-817C-EEFCCED96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93AF-0D56-6E4B-91C9-4260634DADF3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24F4A3-2117-F543-903C-BB9E1B26F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83E6F1-0578-1F42-B7B3-54EA3072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CC79-B130-E041-99A0-24BA57CAE4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9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ytucja_3_maja#T&#322;o_historyczne" TargetMode="External"/><Relationship Id="rId7" Type="http://schemas.openxmlformats.org/officeDocument/2006/relationships/hyperlink" Target="https://www.spiewnikniepodleglosci.pl/polonez-trzeciego-maj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skatradycja.pl/historia-polski/wydarzenia/konstytucja-3-maja.html" TargetMode="External"/><Relationship Id="rId5" Type="http://schemas.openxmlformats.org/officeDocument/2006/relationships/hyperlink" Target="https://wiadomosci.onet.pl/kraj/konstytucja-3-maja-wszystko-co-powinienes-wiedziec/xsxw0k" TargetMode="External"/><Relationship Id="rId4" Type="http://schemas.openxmlformats.org/officeDocument/2006/relationships/hyperlink" Target="https://pl.wikipedia.org/wiki/Sejm_Czterolet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E01337B-0911-974B-A643-5E0F04903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863" y="543697"/>
            <a:ext cx="3974137" cy="5935731"/>
          </a:xfrm>
          <a:prstGeom prst="rect">
            <a:avLst/>
          </a:prstGeom>
        </p:spPr>
      </p:pic>
      <p:pic>
        <p:nvPicPr>
          <p:cNvPr id="8" name="polonez trzeciego maja melodia mp3.mp3" descr="polonez trzeciego maja melodia mp3.mp3">
            <a:extLst>
              <a:ext uri="{FF2B5EF4-FFF2-40B4-BE49-F238E27FC236}">
                <a16:creationId xmlns:a16="http://schemas.microsoft.com/office/drawing/2014/main" id="{57C2E348-29A7-9E44-A0A8-8B585B34D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94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1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8E4FA-C333-F745-B7F3-2261310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39434-4902-D945-8FAE-B9ACCEEE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449" y="3429000"/>
            <a:ext cx="10515600" cy="118624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Sprawdź swoją wiedzę na temat Konstytucji 3 maja.</a:t>
            </a:r>
          </a:p>
        </p:txBody>
      </p:sp>
    </p:spTree>
    <p:extLst>
      <p:ext uri="{BB962C8B-B14F-4D97-AF65-F5344CB8AC3E}">
        <p14:creationId xmlns:p14="http://schemas.microsoft.com/office/powerpoint/2010/main" val="169133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8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ED3F-7061-2C42-85FE-1B1FD13E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BCD15-B9AF-6A49-8CF5-24541E9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37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którym roku uchwalono Konstytucję 3 maja: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hlinkClick r:id="rId3" action="ppaction://hlinksldjump"/>
            <a:extLst>
              <a:ext uri="{FF2B5EF4-FFF2-40B4-BE49-F238E27FC236}">
                <a16:creationId xmlns:a16="http://schemas.microsoft.com/office/drawing/2014/main" id="{5776D6FE-17D1-174E-A930-5884FC71B465}"/>
              </a:ext>
            </a:extLst>
          </p:cNvPr>
          <p:cNvSpPr txBox="1"/>
          <p:nvPr/>
        </p:nvSpPr>
        <p:spPr>
          <a:xfrm>
            <a:off x="838200" y="2940908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roku 1791</a:t>
            </a:r>
          </a:p>
        </p:txBody>
      </p:sp>
      <p:sp>
        <p:nvSpPr>
          <p:cNvPr id="6" name="pole tekstowe 5">
            <a:hlinkClick r:id="rId4" action="ppaction://hlinksldjump"/>
            <a:extLst>
              <a:ext uri="{FF2B5EF4-FFF2-40B4-BE49-F238E27FC236}">
                <a16:creationId xmlns:a16="http://schemas.microsoft.com/office/drawing/2014/main" id="{581E54D1-7FF5-E047-A014-D37C37624D1A}"/>
              </a:ext>
            </a:extLst>
          </p:cNvPr>
          <p:cNvSpPr txBox="1"/>
          <p:nvPr/>
        </p:nvSpPr>
        <p:spPr>
          <a:xfrm>
            <a:off x="838199" y="3429000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roku 1781</a:t>
            </a:r>
          </a:p>
        </p:txBody>
      </p:sp>
    </p:spTree>
    <p:extLst>
      <p:ext uri="{BB962C8B-B14F-4D97-AF65-F5344CB8AC3E}">
        <p14:creationId xmlns:p14="http://schemas.microsoft.com/office/powerpoint/2010/main" val="181158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2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3" y="3429000"/>
            <a:ext cx="5324477" cy="672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Kontynuuj</a:t>
            </a:r>
            <a:r>
              <a:rPr lang="en-US" sz="3600" dirty="0">
                <a:latin typeface="+mj-lt"/>
                <a:ea typeface="+mj-ea"/>
                <a:cs typeface="+mj-cs"/>
              </a:rPr>
              <a:t> quiz.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7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BD1FA9-5C15-7E4A-AA4E-1FCE67F31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" r="7420" b="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776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2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262183"/>
            <a:ext cx="5324477" cy="73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Powtórz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pytanie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088292"/>
            <a:ext cx="5324475" cy="4117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nieprawidłowa.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D59E75-D4E2-2847-9D5B-E4475F2CC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49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981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ED3F-7061-2C42-85FE-1B1FD13E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BCD15-B9AF-6A49-8CF5-24541E9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37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Kto podpisał Konstytucję 3 maja: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hlinkClick r:id="rId3" action="ppaction://hlinksldjump"/>
            <a:extLst>
              <a:ext uri="{FF2B5EF4-FFF2-40B4-BE49-F238E27FC236}">
                <a16:creationId xmlns:a16="http://schemas.microsoft.com/office/drawing/2014/main" id="{5776D6FE-17D1-174E-A930-5884FC71B465}"/>
              </a:ext>
            </a:extLst>
          </p:cNvPr>
          <p:cNvSpPr txBox="1"/>
          <p:nvPr/>
        </p:nvSpPr>
        <p:spPr>
          <a:xfrm>
            <a:off x="838200" y="2940908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Stanisław August Poniatowski</a:t>
            </a:r>
          </a:p>
        </p:txBody>
      </p:sp>
      <p:sp>
        <p:nvSpPr>
          <p:cNvPr id="6" name="pole tekstowe 5">
            <a:hlinkClick r:id="rId4" action="ppaction://hlinksldjump"/>
            <a:extLst>
              <a:ext uri="{FF2B5EF4-FFF2-40B4-BE49-F238E27FC236}">
                <a16:creationId xmlns:a16="http://schemas.microsoft.com/office/drawing/2014/main" id="{581E54D1-7FF5-E047-A014-D37C37624D1A}"/>
              </a:ext>
            </a:extLst>
          </p:cNvPr>
          <p:cNvSpPr txBox="1"/>
          <p:nvPr/>
        </p:nvSpPr>
        <p:spPr>
          <a:xfrm>
            <a:off x="838199" y="3429000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Ksawery Branicki</a:t>
            </a:r>
          </a:p>
        </p:txBody>
      </p:sp>
    </p:spTree>
    <p:extLst>
      <p:ext uri="{BB962C8B-B14F-4D97-AF65-F5344CB8AC3E}">
        <p14:creationId xmlns:p14="http://schemas.microsoft.com/office/powerpoint/2010/main" val="14741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336324"/>
            <a:ext cx="5324477" cy="7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Kontynuuj</a:t>
            </a:r>
            <a:r>
              <a:rPr lang="en-US" sz="3600" dirty="0">
                <a:latin typeface="+mj-lt"/>
                <a:ea typeface="+mj-ea"/>
                <a:cs typeface="+mj-cs"/>
              </a:rPr>
              <a:t> quiz.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7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BD1FA9-5C15-7E4A-AA4E-1FCE67F31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" r="7420" b="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16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511701"/>
            <a:ext cx="5324477" cy="73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Powtórz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pytanie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nieprawidłowa.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D59E75-D4E2-2847-9D5B-E4475F2CC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49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935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ED3F-7061-2C42-85FE-1B1FD13E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BCD15-B9AF-6A49-8CF5-24541E9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37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Ile trwał Sejm Wielki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hlinkClick r:id="rId3" action="ppaction://hlinksldjump"/>
            <a:extLst>
              <a:ext uri="{FF2B5EF4-FFF2-40B4-BE49-F238E27FC236}">
                <a16:creationId xmlns:a16="http://schemas.microsoft.com/office/drawing/2014/main" id="{5776D6FE-17D1-174E-A930-5884FC71B465}"/>
              </a:ext>
            </a:extLst>
          </p:cNvPr>
          <p:cNvSpPr txBox="1"/>
          <p:nvPr/>
        </p:nvSpPr>
        <p:spPr>
          <a:xfrm>
            <a:off x="838200" y="2940908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lata</a:t>
            </a:r>
          </a:p>
        </p:txBody>
      </p:sp>
      <p:sp>
        <p:nvSpPr>
          <p:cNvPr id="6" name="pole tekstowe 5">
            <a:hlinkClick r:id="rId4" action="ppaction://hlinksldjump"/>
            <a:extLst>
              <a:ext uri="{FF2B5EF4-FFF2-40B4-BE49-F238E27FC236}">
                <a16:creationId xmlns:a16="http://schemas.microsoft.com/office/drawing/2014/main" id="{581E54D1-7FF5-E047-A014-D37C37624D1A}"/>
              </a:ext>
            </a:extLst>
          </p:cNvPr>
          <p:cNvSpPr txBox="1"/>
          <p:nvPr/>
        </p:nvSpPr>
        <p:spPr>
          <a:xfrm>
            <a:off x="838199" y="3429000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 lata</a:t>
            </a:r>
          </a:p>
        </p:txBody>
      </p:sp>
    </p:spTree>
    <p:extLst>
      <p:ext uri="{BB962C8B-B14F-4D97-AF65-F5344CB8AC3E}">
        <p14:creationId xmlns:p14="http://schemas.microsoft.com/office/powerpoint/2010/main" val="56926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336324"/>
            <a:ext cx="5324477" cy="7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Kontynuuj</a:t>
            </a:r>
            <a:r>
              <a:rPr lang="en-US" sz="3600" dirty="0">
                <a:latin typeface="+mj-lt"/>
                <a:ea typeface="+mj-ea"/>
                <a:cs typeface="+mj-cs"/>
              </a:rPr>
              <a:t> quiz.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7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BD1FA9-5C15-7E4A-AA4E-1FCE67F31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" r="7420" b="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746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511701"/>
            <a:ext cx="5324477" cy="73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Powtórz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pytanie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nieprawidłowa.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D59E75-D4E2-2847-9D5B-E4475F2CC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49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209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82A8C-B4EC-9B4A-9CDB-2480AF98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maja 2021 – 230 rocznica uchwalenia Konstytucji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64ED71-80B8-ED4C-AFD9-8D395883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6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maja, stała się pamiątką historycznej przeszłości naszego kraju. Zapoczątkowała reformy ustrojowe, choć nie zlikwidowała ówczesnych podziałów stanowych. Co więcej, w okresie zaborów Ustawa ta stała się synonimem działań ratowania ojczyzny oraz symbolem polskości. Jej setną rocznicę uchwalenia (w 1891 roku) obchodzono w Warszawie oraz w Galicji. 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odzyskaniu niepodległości dzień 3 maja ogłoszono świętem państwowym. Pierwsza uchwalona przez sejm konstytucja z 1921 roku, nawiązywała do Ustawy majowej z 1791 roku.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Dodatkowo w 1925 roku, dzień 3 maja ustanowiono również oprócz święta państwowego, świętem kościelnym.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Niestety komunistyczne władze po 1945 roku postanowiły zlikwidować obchody trzeciomajowe ze względu na ich charakter narodowo-katolicki. Wprowadzono i nagłośniono Święto pracy w dniu 1 maja. Dodatkowo, przez kilkadziesiąt lat nie odbywały się żadne uroczystości państwowe i kościelne związane z trzecim maja.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 wiedzieć, że rok 1990 przyniósł ogromny przełom. Świeżo wybrany Senat oraz Sejm przywróciły obchody dnia trzeciego maja.</a:t>
            </a:r>
          </a:p>
          <a:p>
            <a:pPr marL="0" indent="0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w 2020 roku przyjął uchwałę w sprawie ustanowienia roku 2021 Rokiem Konstytucji 3 Maja. Dlaczego tak się stało? Właśnie w 2021 roku mija 230 lat od ustanowienia tej ważnej dla historii Ustawy Rządowej.</a:t>
            </a: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Począwszy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2007 roku 3 maja jest również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świętem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narodowym Litwy.</a:t>
            </a:r>
          </a:p>
          <a:p>
            <a:pPr marL="0" indent="0">
              <a:buNone/>
            </a:pPr>
            <a:endPara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6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ED3F-7061-2C42-85FE-1B1FD13E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BCD15-B9AF-6A49-8CF5-24541E9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37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Ile przetrwała Konstytucja 3 maja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hlinkClick r:id="rId3" action="ppaction://hlinksldjump"/>
            <a:extLst>
              <a:ext uri="{FF2B5EF4-FFF2-40B4-BE49-F238E27FC236}">
                <a16:creationId xmlns:a16="http://schemas.microsoft.com/office/drawing/2014/main" id="{5776D6FE-17D1-174E-A930-5884FC71B465}"/>
              </a:ext>
            </a:extLst>
          </p:cNvPr>
          <p:cNvSpPr txBox="1"/>
          <p:nvPr/>
        </p:nvSpPr>
        <p:spPr>
          <a:xfrm>
            <a:off x="838200" y="2940908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Trwa do dzisiaj</a:t>
            </a:r>
          </a:p>
        </p:txBody>
      </p:sp>
      <p:sp>
        <p:nvSpPr>
          <p:cNvPr id="6" name="pole tekstowe 5">
            <a:hlinkClick r:id="rId4" action="ppaction://hlinksldjump"/>
            <a:extLst>
              <a:ext uri="{FF2B5EF4-FFF2-40B4-BE49-F238E27FC236}">
                <a16:creationId xmlns:a16="http://schemas.microsoft.com/office/drawing/2014/main" id="{581E54D1-7FF5-E047-A014-D37C37624D1A}"/>
              </a:ext>
            </a:extLst>
          </p:cNvPr>
          <p:cNvSpPr txBox="1"/>
          <p:nvPr/>
        </p:nvSpPr>
        <p:spPr>
          <a:xfrm>
            <a:off x="838199" y="3429000"/>
            <a:ext cx="31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14 miesięcy</a:t>
            </a:r>
          </a:p>
        </p:txBody>
      </p:sp>
    </p:spTree>
    <p:extLst>
      <p:ext uri="{BB962C8B-B14F-4D97-AF65-F5344CB8AC3E}">
        <p14:creationId xmlns:p14="http://schemas.microsoft.com/office/powerpoint/2010/main" val="322895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336324"/>
            <a:ext cx="5324477" cy="7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Kontynuuj</a:t>
            </a:r>
            <a:r>
              <a:rPr lang="en-US" sz="3600" dirty="0">
                <a:latin typeface="+mj-lt"/>
                <a:ea typeface="+mj-ea"/>
                <a:cs typeface="+mj-cs"/>
              </a:rPr>
              <a:t> quiz.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7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BD1FA9-5C15-7E4A-AA4E-1FCE67F31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" r="7420" b="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676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  <a:extLst>
              <a:ext uri="{FF2B5EF4-FFF2-40B4-BE49-F238E27FC236}">
                <a16:creationId xmlns:a16="http://schemas.microsoft.com/office/drawing/2014/main" id="{A71C4920-28B1-4A45-8E79-4AED969316F1}"/>
              </a:ext>
            </a:extLst>
          </p:cNvPr>
          <p:cNvSpPr txBox="1"/>
          <p:nvPr/>
        </p:nvSpPr>
        <p:spPr>
          <a:xfrm>
            <a:off x="481011" y="3511701"/>
            <a:ext cx="5324477" cy="73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+mj-lt"/>
                <a:ea typeface="+mj-ea"/>
                <a:cs typeface="+mj-cs"/>
              </a:rPr>
              <a:t>Powtórz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pytanie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D2861-062F-3048-80A4-4D8003B4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Odpowiedź nieprawidłowa.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D59E75-D4E2-2847-9D5B-E4475F2CC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49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9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CC6EC-03A7-8D4D-999B-A45FDC3B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466210"/>
            <a:ext cx="10515600" cy="296420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Gratulacje za prawidłowo rozwiązany quiz.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Beniamin Drozdowski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A7D17E-410C-5244-807E-77B96286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757"/>
            <a:ext cx="10515600" cy="2964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Źródła:</a:t>
            </a:r>
          </a:p>
          <a:p>
            <a:pPr marL="0" indent="0">
              <a:buNone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https://pl.wikipedia.org/wiki/Konstytucja_3_maja#Tło_historyczne</a:t>
            </a: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https://pl.wikipedia.org/wiki/Sejm_Czteroletni</a:t>
            </a: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https://wiadomosci.onet.pl/kraj/konstytucja-3-maja-wszystko-co-powinienes-wiedziec/xsxw0k</a:t>
            </a: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https://www.polskatradycja.pl/historia-polski/wydarzenia/konstytucja-3-maja.html</a:t>
            </a: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500" dirty="0"/>
              <a:t>Muzyka: Polonez 3 Maja </a:t>
            </a:r>
            <a:r>
              <a:rPr lang="pl-PL" sz="1500" dirty="0">
                <a:hlinkClick r:id="rId7"/>
              </a:rPr>
              <a:t>https://www.spiewnikniepodleglosci.pl/polonez-trzeciego-maja/</a:t>
            </a:r>
            <a:endParaRPr lang="pl-PL" sz="15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29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0E597A-4977-FD44-9A6F-D69E03E6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była Konstytucja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DC042A-1BFD-E346-928F-3A2838128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99" b="6758"/>
          <a:stretch/>
        </p:blipFill>
        <p:spPr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7E34D-0307-6047-A944-18EFFBE6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114" y="3752850"/>
            <a:ext cx="8711513" cy="298158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maja, właśc. Ustawa Rządowa z dnia 3 maja  - uchwalona 3 maja 1791 roku ustawa regulująca ustrój prawny Rzeczypospolitej Obojga Narodów. 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Powszechnie przyjmuje się, że Konstytucja 3 maja była pierwszą w Europie i drugą na świecie (po konstytucji amerykańskiej z 1787 r.) nowoczesną, spisaną konstytucją.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Została uchwalona przez króla Stanisława Augusta Poniatowskiego wraz ze stanami skonfederowanymi.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zmieniła ustrój państwa na monarchię dziedziczną, ograniczyła znacząco demokrację szlachecką, odbierając prawo głosu i decyzji w sprawach państwa szlachcie nieposiadającej ziemi (gołocie), wprowadziła częściowe zrównanie praw osobistych mieszczan i szlachty oraz stawiała chłopów pod ochroną państwa, w ten sposób łagodząc nadużycia pańszczyzny.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Król Stanisław August opisał Konstytucję 3 Maja, według współczesnego mu zapisu, jako „opartą w głównej mierze na konstytucji Stanów Zjednoczonych, lecz bez błędów w niej zawartych, zaadaptowaną do warunków panujących w Polsce”. Rzeczywiście, w polskiej i amerykańskiej konstytucji widoczne są podobne wpływy oświeceniowe, o podziale i równowadze władzy pomiędzy organami, jak również idea powołania dwuizbowego parlamentu. </a:t>
            </a:r>
            <a:endParaRPr lang="pl-PL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36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5EEA6-BCAE-0849-BAC6-9ECC9E2C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9" y="635069"/>
            <a:ext cx="5133438" cy="1139139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był autorem Konstytucji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AC691CD-64EB-4AEC-A245-F2748073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28" y="1680074"/>
            <a:ext cx="4975208" cy="31090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Autorami Konstytucji 3 maja byli Król Stanisław August Poniatowski, Ignacy Potocki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Hugo Kołłątaj. Nie obeszło się bez przeszkód podczas obrad w trakcie których uchwalono Konstytucję. W czasie obrad Sejmu Czteroletniego wielu posłów, pracujących na zlecenie państw ościennych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Prus czy Austrii) , sprzeciwiało się powołaniu ustawy zasadniczej. Okazja nadarzyła się 3 Maja 1791 roku, wówczas wielu przeciwników konstytucji nie powróciło jeszcze z Wielkanocnego urlopu. Po siedmiogodzinnych obradach Sejm zatwierdził konstytucję, a król Stanisław August Poniatowski ją podpisał. Twórcy Konstytucji 3 Maja określili ją jako „ostatnią wolę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testament gasnącej Ojczyzny”.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D6ACD35-AB7A-D746-A7F1-B91D402C8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307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CD84FDF-75E9-054B-A967-A03975795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518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35F66FF-6BB4-5C47-A2A5-82EAEA895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2" r="-1" b="2873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50962802-8B8E-7544-A26C-33D22F8613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3" r="1" b="57968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7B5A3EC-2A1D-9F40-8C50-83FEA81E7A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00" r="2" b="2467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488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95243C-D7C4-D342-8A0F-675FD2AB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482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36129B-FBED-3348-8A7A-768162FB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Przyczyna zwołania Sejmu Wielkiego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65668D-A2FA-5F4D-B18E-1FA5024B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przyczyny zwołania Sejmu Czteroletniego oraz uchwalenia Konstytucji :</a:t>
            </a:r>
          </a:p>
          <a:p>
            <a:pPr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Zbyt duże przywileje szlachty pozwalające zrywać obrady sejmu – liberum veto</a:t>
            </a:r>
          </a:p>
          <a:p>
            <a:pPr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stałej armii</a:t>
            </a:r>
          </a:p>
          <a:p>
            <a:pPr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elekcyjny króla</a:t>
            </a:r>
          </a:p>
          <a:p>
            <a:pPr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rozbiór Polski spowodowany osłabieniem Państwa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Wydarzenia na świecie stworzyły atmosferę sprzyjającą reformatorom. Sąsiedzi Polski byli zbyt zaangażowani w wojny (w szczególności z Imperium Osmańskim) i w rozwiązywanie wewnętrznych konfliktów, aby ingerować w Polsce.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koniec XVIII wieku posłowie będący zwolennikami reform skupili się wokół Stanisława Małachowskiego, Ignacego Potockiego i Hugo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Kołłataja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Dążono do unowocześnienia państwa i uniezależnienia od Rosji. Największym osiągnięciem ruchu reform był Sejm Wielki, który rozpoczął obrady w 1788 r.. 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1791 r. uchwalił Konstytucję 3 maja, regulującą ustrój prawny.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Wielki, zwany Czteroletnim, obradował od 6 października 1788 roku do 29 maja 1792 w Warszawie. Był to pierwszy za panowania króla Stanisława Augusta Poniatowskiego sejm związany konfederacją, na którym nie obowiązywało liberum veto, a decyzje podejmowano większością głosów. Jednym z najważniejszych osiągnięć Sejmu Wielkiego - obok uchwalenia w 1791 roku Konstytucji 3 maja było ustanowienie prawa o miastach.</a:t>
            </a:r>
          </a:p>
          <a:p>
            <a:pPr marL="0" indent="0">
              <a:buNone/>
            </a:pPr>
            <a:endParaRPr lang="pl-PL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387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27A30F-7BF2-124C-B04D-D6D5EF55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Kalendarium</a:t>
            </a:r>
            <a:b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okresu</a:t>
            </a:r>
            <a: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uchwalenia</a:t>
            </a:r>
            <a: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Konstytucji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AFCE22-BCFB-0048-8811-4DE6293EF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526" y="1"/>
            <a:ext cx="7975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387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27A30F-7BF2-124C-B04D-D6D5EF55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04" y="1967265"/>
            <a:ext cx="2937819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</a:t>
            </a:r>
            <a: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</a:t>
            </a:r>
            <a:r>
              <a:rPr lang="en-US" sz="36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6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prawie</a:t>
            </a:r>
            <a:endParaRPr lang="en-US" sz="3600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F214E0D1-66A3-EF42-B234-F4B523A8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526" y="0"/>
            <a:ext cx="7975475" cy="6868382"/>
          </a:xfrm>
        </p:spPr>
      </p:pic>
    </p:spTree>
    <p:extLst>
      <p:ext uri="{BB962C8B-B14F-4D97-AF65-F5344CB8AC3E}">
        <p14:creationId xmlns:p14="http://schemas.microsoft.com/office/powerpoint/2010/main" val="35281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DC3D76-A948-9247-9E3A-F8805DB65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E6946C-8A48-AA47-A110-578D2B6A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Obalenie Konstytucji i Targowica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5F4D1-7EB5-4A46-9019-80811439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52" y="1569308"/>
            <a:ext cx="7519275" cy="4966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 przetrwała czternaście miesięcy, prawa które wprowadzała do zdemoralizowanej przez przywileje Rzeczpospolitej, były nie do zaakceptowania przez warstwę magnacką. </a:t>
            </a:r>
          </a:p>
          <a:p>
            <a:pPr marL="0" indent="0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oni obok szlachty zagrodowej stracili najwięcej. Z dniem kiedy </a:t>
            </a:r>
            <a:r>
              <a:rPr lang="pl-PL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tzw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gołota, została odsunięta od władzy państwowej, magnateria często na zlecenie agentów pruskich czy rosyjskich nie mogła kupczyć ustawami, czy zgłaszać liberum veto ustami przekupionych posłów. </a:t>
            </a:r>
          </a:p>
          <a:p>
            <a:pPr marL="0" indent="0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27 kwietnia  1792 roku w Petersburgu zawiązała się konfederacja później nazwana targowicką. Należeli do niej Szczęsny Potocki, Ksawery Branicki i Seweryn Rzewuski. </a:t>
            </a:r>
          </a:p>
          <a:p>
            <a:pPr marL="0" indent="0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ich „prośbę” połączone siły targowiczan 20 tysięcy i   armii rosyjskiej w liczbie 97 tysięcy wkroczyły do Polski.  Król zdołał wystawić tylko 37 tysięczną armię składającą się z rekrutów. Mimo kilku wygrany bitew , kiedy wojska rosyjskie dotarły pod Warszawę, król zdecydował się na kapitulację i przyłączenie do targowiczan. </a:t>
            </a:r>
          </a:p>
          <a:p>
            <a:pPr marL="0" indent="0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Armia polska poszła w rozsypkę a sen o wolności umarł na kolejny wiek.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8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739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018AA-6130-2A41-B226-658C06F9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B05CF-4CAA-D74F-9617-0142EABC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4997707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twórcą Konstytucji 3 maja był wolnomularz Hugo Kołłątaj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trzeci sygnatariusz Konstytucji 3 maja należała do lóż wolnomularskich - byli to Król Stanisław August Poniatowski, marszałek Sejmu Czteroletniego Ignacy Potocki, marszałek Konfederacji Litewskiej Kazimierz Nestor Sapieha, Prymas Michał Poniatowski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 została napisana w krótkim czasie i zbiegła się z Rewolucją Francuską również przygotowaną przez wolnomularzy. Istnieje podejrzenie, że Królestwo Polskiego zostało poświęcone aby uratować Republikę.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 oddawała na wieczność tron polski, niemieckiej dynastii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Wettynów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której każdy następca tronu począwszy od Augusta II Mocnego, był masonem.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wprowadzała kazus majątkowy, odbierając tym samym prawo do głosu biednej ale konserwatywnej szlachcie.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o katolicyzmie jako religii panującej, miał jedynie uciszyć tą część posłów, która do lóż masońskich nie należała. Wolnomularze nie zamierzali respektować tego prawa. Wszak za przynależność do lóż masońskich groziła ekskomunika. 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Sygnatariusze Konstytucji 3 maja, którzy byli wolnomularzami, w krótkim czasie przyłączyli się do Konfederacji Targowickiej, założonej przez innego wolnomularza Stanisława Szczęsnego Potockiego, który stanął na czele przewrotu.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880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1292</Words>
  <Application>Microsoft Macintosh PowerPoint</Application>
  <PresentationFormat>Panoramiczny</PresentationFormat>
  <Paragraphs>85</Paragraphs>
  <Slides>23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3 maja 2021 – 230 rocznica uchwalenia Konstytucji</vt:lpstr>
      <vt:lpstr>Czym była Konstytucja  3 maja</vt:lpstr>
      <vt:lpstr>Kto był autorem Konstytucji </vt:lpstr>
      <vt:lpstr>Przyczyna zwołania Sejmu Wielkiego </vt:lpstr>
      <vt:lpstr>Kalendarium z okresu uchwalenia Konstytucji</vt:lpstr>
      <vt:lpstr>Najważniejsze zmiany w prawie</vt:lpstr>
      <vt:lpstr>Obalenie Konstytucji i Targowica</vt:lpstr>
      <vt:lpstr>Ciekawostki</vt:lpstr>
      <vt:lpstr>QUIZ</vt:lpstr>
      <vt:lpstr>Pytanie 1</vt:lpstr>
      <vt:lpstr>Prezentacja programu PowerPoint</vt:lpstr>
      <vt:lpstr>Prezentacja programu PowerPoint</vt:lpstr>
      <vt:lpstr>Pytanie 2</vt:lpstr>
      <vt:lpstr>Prezentacja programu PowerPoint</vt:lpstr>
      <vt:lpstr>Prezentacja programu PowerPoint</vt:lpstr>
      <vt:lpstr>Pytanie 3</vt:lpstr>
      <vt:lpstr>Prezentacja programu PowerPoint</vt:lpstr>
      <vt:lpstr>Prezentacja programu PowerPoint</vt:lpstr>
      <vt:lpstr>Pytanie 4</vt:lpstr>
      <vt:lpstr>Prezentacja programu PowerPoint</vt:lpstr>
      <vt:lpstr>Prezentacja programu PowerPoint</vt:lpstr>
      <vt:lpstr>Gratulacje za prawidłowo rozwiązany quiz.  Dziękuję za uwagę.  Beniamin Drozdowski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Waldemar Drozdowski</dc:creator>
  <cp:lastModifiedBy>Wioletta Drozdowska</cp:lastModifiedBy>
  <cp:revision>25</cp:revision>
  <dcterms:created xsi:type="dcterms:W3CDTF">2021-04-25T07:10:12Z</dcterms:created>
  <dcterms:modified xsi:type="dcterms:W3CDTF">2021-04-26T18:50:10Z</dcterms:modified>
</cp:coreProperties>
</file>