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65" r:id="rId3"/>
    <p:sldId id="257" r:id="rId4"/>
    <p:sldId id="260" r:id="rId5"/>
    <p:sldId id="259" r:id="rId6"/>
    <p:sldId id="258" r:id="rId7"/>
    <p:sldId id="261" r:id="rId8"/>
    <p:sldId id="262" r:id="rId9"/>
    <p:sldId id="263" r:id="rId10"/>
    <p:sldId id="264" r:id="rId11"/>
    <p:sldId id="266" r:id="rId12"/>
    <p:sldId id="267" r:id="rId1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2A67B2-2651-CB1A-89B3-94F7D713AA8E}" v="3567" dt="2021-04-27T20:38:13.864"/>
    <p1510:client id="{2BBA0081-DBE4-E814-6441-8FAEAD34744D}" v="1964" dt="2021-04-25T11:23:18.384"/>
    <p1510:client id="{7614FF08-6C09-AAE7-893A-7B47E71B1BDF}" v="15" dt="2021-04-28T09:46:34.600"/>
    <p1510:client id="{A7B24CD2-598B-9071-25F1-14DBFBD2447D}" v="6" dt="2021-04-28T12:27:02.427"/>
    <p1510:client id="{E281FD46-969C-4FF8-8C75-B5FF40794F8E}" v="2853" dt="2021-04-24T20:42:19.8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5/2/2021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837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5/2/2021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211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5/2/2021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105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5/2/2021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49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5/2/2021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228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5/2/2021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758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5/2/2021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048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5/2/2021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779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5/2/2021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572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5/2/2021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3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5/2/2021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892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5/2/2021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82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i="1" kern="1200" cap="none" spc="-7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ołtarz&#10;&#10;Opis wygenerowany automatycznie">
            <a:extLst>
              <a:ext uri="{FF2B5EF4-FFF2-40B4-BE49-F238E27FC236}">
                <a16:creationId xmlns:a16="http://schemas.microsoft.com/office/drawing/2014/main" id="{140DC3F7-7DB7-42BE-8C3C-DA662B1250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94" b="1456"/>
          <a:stretch/>
        </p:blipFill>
        <p:spPr>
          <a:xfrm>
            <a:off x="-1" y="10"/>
            <a:ext cx="12192000" cy="4551026"/>
          </a:xfrm>
          <a:prstGeom prst="rect">
            <a:avLst/>
          </a:prstGeom>
        </p:spPr>
      </p:pic>
      <p:sp>
        <p:nvSpPr>
          <p:cNvPr id="17" name="Rectangle 19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30074"/>
            <a:ext cx="12192000" cy="232792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116" y="4692768"/>
            <a:ext cx="11859768" cy="2002536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72723" y="4956811"/>
            <a:ext cx="11439414" cy="897439"/>
          </a:xfrm>
        </p:spPr>
        <p:txBody>
          <a:bodyPr>
            <a:normAutofit/>
          </a:bodyPr>
          <a:lstStyle/>
          <a:p>
            <a:r>
              <a:rPr lang="pl-PL" sz="3400" b="1" i="1" dirty="0">
                <a:solidFill>
                  <a:schemeClr val="tx1"/>
                </a:solidFill>
                <a:latin typeface="Copperplate Gothic Bold"/>
                <a:cs typeface="Calibri Light"/>
              </a:rPr>
              <a:t>230 </a:t>
            </a:r>
            <a:r>
              <a:rPr lang="pl-PL" sz="3400" b="1">
                <a:solidFill>
                  <a:schemeClr val="tx1"/>
                </a:solidFill>
                <a:latin typeface="Copperplate Gothic Bold"/>
                <a:cs typeface="Calibri Light"/>
              </a:rPr>
              <a:t>. </a:t>
            </a:r>
            <a:r>
              <a:rPr lang="pl-PL" sz="3400" b="1" dirty="0">
                <a:solidFill>
                  <a:schemeClr val="tx1"/>
                </a:solidFill>
                <a:latin typeface="Copperplate Gothic Bold"/>
                <a:cs typeface="Calibri Light"/>
              </a:rPr>
              <a:t>Rocznica</a:t>
            </a:r>
            <a:r>
              <a:rPr lang="pl-PL" sz="3400" b="1" i="1" dirty="0">
                <a:solidFill>
                  <a:schemeClr val="tx1"/>
                </a:solidFill>
                <a:latin typeface="Copperplate Gothic Bold"/>
                <a:cs typeface="Calibri Light"/>
              </a:rPr>
              <a:t> Uchwalenia Konstytucji 3 Maja </a:t>
            </a:r>
            <a:endParaRPr lang="pl-PL" sz="3400" i="1" dirty="0">
              <a:solidFill>
                <a:schemeClr val="tx1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764275" y="5783001"/>
            <a:ext cx="10656310" cy="425961"/>
          </a:xfrm>
        </p:spPr>
        <p:txBody>
          <a:bodyPr>
            <a:normAutofit/>
          </a:bodyPr>
          <a:lstStyle/>
          <a:p>
            <a:endParaRPr lang="pl-P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tekst, książka&#10;&#10;Opis wygenerowany automatycznie">
            <a:extLst>
              <a:ext uri="{FF2B5EF4-FFF2-40B4-BE49-F238E27FC236}">
                <a16:creationId xmlns:a16="http://schemas.microsoft.com/office/drawing/2014/main" id="{0194CD00-1B22-4D53-93AB-2BD3FBE571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9" r="7212" b="1"/>
          <a:stretch/>
        </p:blipFill>
        <p:spPr>
          <a:xfrm>
            <a:off x="20" y="10"/>
            <a:ext cx="6392647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5F6C5CB-F9D5-488A-B22B-7000D17AE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pl-PL" sz="4000" b="1" i="0">
                <a:latin typeface="Calibri Light"/>
                <a:cs typeface="Calibri Light"/>
              </a:rPr>
              <a:t>Tajemnice obrazu Jana Matejki</a:t>
            </a:r>
            <a:endParaRPr lang="pl-PL" sz="40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B9CC53-944F-461E-8499-D5B412C6E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1400" b="1" dirty="0">
                <a:latin typeface="Calibri Light"/>
                <a:cs typeface="Calibri Light"/>
              </a:rPr>
              <a:t>Obraz Jana Matejki </a:t>
            </a:r>
            <a:r>
              <a:rPr lang="pl-PL" sz="1400" b="1" i="1" dirty="0">
                <a:latin typeface="Calibri Light"/>
                <a:cs typeface="Calibri Light"/>
              </a:rPr>
              <a:t>Konstytucja 3 maja 1791 roku</a:t>
            </a:r>
            <a:r>
              <a:rPr lang="pl-PL" sz="1400" b="1" dirty="0">
                <a:latin typeface="Calibri Light"/>
                <a:cs typeface="Calibri Light"/>
              </a:rPr>
              <a:t>, który widoczny jest na pierwszym slajdzie, jest jednym z najbardziej znanych polskich dzieł sztuki. Ma on też swoje tajemnice. Na obrazie Matejko umieścił przedstawicieli prawie wszystkich warstw społecznych i wyznań ówczesnej Polski, ponieważ Konstytucja była ważna dla wszystkich obywateli. Na środku obrazu przedstawiona jest scena, która rozegrała się naprawdę na Zamku Królewskim. Przeciwnik Konstytucji, poseł kaliski- Jan </a:t>
            </a:r>
            <a:r>
              <a:rPr lang="pl-PL" sz="1400" b="1" dirty="0" err="1">
                <a:latin typeface="Calibri Light"/>
                <a:cs typeface="Calibri Light"/>
              </a:rPr>
              <a:t>Suchorzewski</a:t>
            </a:r>
            <a:r>
              <a:rPr lang="pl-PL" sz="1400" b="1" dirty="0">
                <a:latin typeface="Calibri Light"/>
                <a:cs typeface="Calibri Light"/>
              </a:rPr>
              <a:t> próbował nie dopuścić do uchwalenia Konstytucji. Rzucił się pod nogi króla grożąc, że zabije swojego 6- letniego syna, nie chcąc, aby żył w niewoli, jaką według niego daje Konstytucja. Tak naprawdę był on przekupiony przez rosyjskiego ambasadora.</a:t>
            </a:r>
          </a:p>
          <a:p>
            <a:pPr>
              <a:lnSpc>
                <a:spcPct val="100000"/>
              </a:lnSpc>
              <a:buClr>
                <a:srgbClr val="262626"/>
              </a:buClr>
            </a:pPr>
            <a:r>
              <a:rPr lang="pl-PL" sz="1400" b="1" dirty="0">
                <a:latin typeface="Calibri Light"/>
                <a:cs typeface="Calibri Light"/>
              </a:rPr>
              <a:t>Mężczyzna niesiony na rękach na środku obrazu to Stanisław Małachowski, trzyma on w dłoniach tekst konstytucji.</a:t>
            </a:r>
          </a:p>
          <a:p>
            <a:pPr>
              <a:lnSpc>
                <a:spcPct val="100000"/>
              </a:lnSpc>
              <a:buClr>
                <a:srgbClr val="262626"/>
              </a:buClr>
            </a:pPr>
            <a:endParaRPr lang="pl-PL" sz="1400" b="1" dirty="0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67881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6C4D022-E2BC-435F-9CDB-44DC57C07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osoba, widownia, tłum, wielki&#10;&#10;Opis wygenerowany automatycznie">
            <a:extLst>
              <a:ext uri="{FF2B5EF4-FFF2-40B4-BE49-F238E27FC236}">
                <a16:creationId xmlns:a16="http://schemas.microsoft.com/office/drawing/2014/main" id="{76C5F36B-2321-48E0-8C91-5147C8B916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06" r="1713" b="1"/>
          <a:stretch/>
        </p:blipFill>
        <p:spPr>
          <a:xfrm>
            <a:off x="20" y="10"/>
            <a:ext cx="5663460" cy="3428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926CAD6-45B1-4A85-A196-E722067B1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3480" y="0"/>
            <a:ext cx="6525472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E0936D5-2DCE-48A4-93BC-BA7861B4E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81848" y="320040"/>
            <a:ext cx="5888736" cy="6217920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DC15F55-6D7E-4928-AB94-3D85286F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580" y="642594"/>
            <a:ext cx="5245269" cy="1371600"/>
          </a:xfrm>
        </p:spPr>
        <p:txBody>
          <a:bodyPr>
            <a:normAutofit/>
          </a:bodyPr>
          <a:lstStyle/>
          <a:p>
            <a:r>
              <a:rPr lang="pl-PL" sz="4000" b="1">
                <a:solidFill>
                  <a:schemeClr val="tx1"/>
                </a:solidFill>
                <a:latin typeface="Calibri Light"/>
                <a:cs typeface="Calibri Light"/>
              </a:rPr>
              <a:t>Quiz</a:t>
            </a:r>
            <a:endParaRPr lang="pl-PL" sz="4000">
              <a:solidFill>
                <a:schemeClr val="tx1"/>
              </a:solidFill>
            </a:endParaRPr>
          </a:p>
        </p:txBody>
      </p:sp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676D9419-E97C-4558-9087-9DDA766DA7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44" r="6321" b="2"/>
          <a:stretch/>
        </p:blipFill>
        <p:spPr>
          <a:xfrm>
            <a:off x="20" y="3429000"/>
            <a:ext cx="2852908" cy="3429000"/>
          </a:xfrm>
          <a:prstGeom prst="rect">
            <a:avLst/>
          </a:prstGeom>
        </p:spPr>
      </p:pic>
      <p:pic>
        <p:nvPicPr>
          <p:cNvPr id="6" name="Obraz 6" descr="Obraz zawierający taniec&#10;&#10;Opis wygenerowany automatycznie">
            <a:extLst>
              <a:ext uri="{FF2B5EF4-FFF2-40B4-BE49-F238E27FC236}">
                <a16:creationId xmlns:a16="http://schemas.microsoft.com/office/drawing/2014/main" id="{35D9DEAA-A26F-4175-8C7F-5D4573D4C3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50" r="29350"/>
          <a:stretch/>
        </p:blipFill>
        <p:spPr>
          <a:xfrm>
            <a:off x="2810552" y="3429000"/>
            <a:ext cx="2852928" cy="3429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147CC37-0A49-4C92-BF46-640A6E68A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3580" y="2103120"/>
            <a:ext cx="5245269" cy="39319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pl-PL" b="1" dirty="0">
                <a:latin typeface="Calibri Light"/>
                <a:cs typeface="Calibri Light"/>
              </a:rPr>
              <a:t>1. Gdzie od XVIII wieku obradował sejm i gdzie podpisano Konstytucję 3 maja?</a:t>
            </a:r>
          </a:p>
          <a:p>
            <a:pPr>
              <a:buClr>
                <a:srgbClr val="262626"/>
              </a:buClr>
            </a:pPr>
            <a:r>
              <a:rPr lang="pl-PL" b="1" dirty="0">
                <a:latin typeface="Calibri Light"/>
                <a:cs typeface="Calibri Light"/>
              </a:rPr>
              <a:t>2. Jak nazwano sejm zwołany w 1788 roku do Warszawy?</a:t>
            </a:r>
          </a:p>
          <a:p>
            <a:pPr>
              <a:buClr>
                <a:srgbClr val="262626"/>
              </a:buClr>
            </a:pPr>
            <a:r>
              <a:rPr lang="pl-PL" b="1" dirty="0">
                <a:latin typeface="Calibri Light"/>
                <a:cs typeface="Calibri Light"/>
              </a:rPr>
              <a:t>3. Kto na obrazie Jana Matejki jest niesiony przez wiwatujący tłum?</a:t>
            </a:r>
          </a:p>
          <a:p>
            <a:pPr>
              <a:buClr>
                <a:srgbClr val="262626"/>
              </a:buClr>
            </a:pPr>
            <a:r>
              <a:rPr lang="pl-PL" b="1" dirty="0">
                <a:latin typeface="Calibri Light"/>
                <a:cs typeface="Calibri Light"/>
              </a:rPr>
              <a:t>4. Którą z kolei na świecie była konstytucja 3 maja?</a:t>
            </a:r>
          </a:p>
          <a:p>
            <a:pPr>
              <a:buClr>
                <a:srgbClr val="262626"/>
              </a:buClr>
            </a:pPr>
            <a:r>
              <a:rPr lang="pl-PL" b="1" dirty="0">
                <a:latin typeface="Calibri Light"/>
                <a:cs typeface="Calibri Light"/>
              </a:rPr>
              <a:t>5. Jakie były przyczyny uchwalenia Konstytucji 3 maja?</a:t>
            </a:r>
          </a:p>
          <a:p>
            <a:pPr>
              <a:buClr>
                <a:srgbClr val="262626"/>
              </a:buClr>
            </a:pPr>
            <a:r>
              <a:rPr lang="pl-PL" b="1" dirty="0">
                <a:latin typeface="Calibri Light"/>
                <a:cs typeface="Calibri Light"/>
              </a:rPr>
              <a:t>6.Od którego roku we współczesnej Polsce 3 maja jest świętem państwowym?</a:t>
            </a:r>
          </a:p>
          <a:p>
            <a:pPr>
              <a:buClr>
                <a:srgbClr val="262626"/>
              </a:buClr>
            </a:pPr>
            <a:r>
              <a:rPr lang="pl-PL" b="1" dirty="0">
                <a:latin typeface="Calibri Light"/>
                <a:cs typeface="Calibri Light"/>
              </a:rPr>
              <a:t>7. Czy 3 maja jest też świętem na Litwie?</a:t>
            </a:r>
          </a:p>
        </p:txBody>
      </p:sp>
    </p:spTree>
    <p:extLst>
      <p:ext uri="{BB962C8B-B14F-4D97-AF65-F5344CB8AC3E}">
        <p14:creationId xmlns:p14="http://schemas.microsoft.com/office/powerpoint/2010/main" val="12134237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F04BED5A-E98E-4DA0-BAA5-4F6AB2492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EB64B94A-E40E-48CE-BD7B-C1A30AE57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3982" y="488542"/>
            <a:ext cx="11244036" cy="5880916"/>
          </a:xfrm>
          <a:prstGeom prst="rect">
            <a:avLst/>
          </a:prstGeom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1">
            <a:extLst>
              <a:ext uri="{FF2B5EF4-FFF2-40B4-BE49-F238E27FC236}">
                <a16:creationId xmlns:a16="http://schemas.microsoft.com/office/drawing/2014/main" id="{49EC5CA6-6479-49D5-B4B5-5643D26B8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4442" y="2057401"/>
            <a:ext cx="0" cy="27432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13">
            <a:extLst>
              <a:ext uri="{FF2B5EF4-FFF2-40B4-BE49-F238E27FC236}">
                <a16:creationId xmlns:a16="http://schemas.microsoft.com/office/drawing/2014/main" id="{D1B26337-5AA4-470D-9687-5907CB53B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685800"/>
            <a:ext cx="10853928" cy="5486400"/>
          </a:xfrm>
          <a:prstGeom prst="rect">
            <a:avLst/>
          </a:prstGeom>
          <a:noFill/>
          <a:ln w="6350" cap="sq" cmpd="sng" algn="ctr">
            <a:solidFill>
              <a:srgbClr val="FFFFFF"/>
            </a:solidFill>
            <a:prstDash val="solid"/>
            <a:miter lim="800000"/>
          </a:ln>
          <a:effectLst/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AA5D697-7360-4A01-A43D-88FC633F6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440" y="1000370"/>
            <a:ext cx="3462079" cy="4857262"/>
          </a:xfrm>
        </p:spPr>
        <p:txBody>
          <a:bodyPr>
            <a:normAutofit/>
          </a:bodyPr>
          <a:lstStyle/>
          <a:p>
            <a:pPr algn="r"/>
            <a:r>
              <a:rPr lang="pl-PL" sz="4400" b="1">
                <a:solidFill>
                  <a:srgbClr val="FFFFFF"/>
                </a:solidFill>
                <a:latin typeface="Calibri Light"/>
                <a:cs typeface="Calibri Light"/>
              </a:rPr>
              <a:t>Bibliografia</a:t>
            </a:r>
            <a:endParaRPr lang="pl-PL" sz="4400">
              <a:solidFill>
                <a:srgbClr val="FFFFFF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1AD4615-FBAE-4FB7-AAC5-86621979B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691" y="1000370"/>
            <a:ext cx="6212310" cy="48572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2000" b="1">
                <a:solidFill>
                  <a:srgbClr val="FFFFFF"/>
                </a:solidFill>
                <a:latin typeface="Calibri Light"/>
                <a:cs typeface="Calibri Light"/>
              </a:rPr>
              <a:t>1. muzeum.gliwice.pl</a:t>
            </a:r>
            <a:endParaRPr lang="pl-PL" sz="2000">
              <a:solidFill>
                <a:srgbClr val="FFFFFF"/>
              </a:solidFill>
              <a:latin typeface="Goudy Old Style" panose="02020404030301010803"/>
              <a:cs typeface="Calibri Light"/>
            </a:endParaRPr>
          </a:p>
          <a:p>
            <a:pPr>
              <a:buClr>
                <a:srgbClr val="262626"/>
              </a:buClr>
            </a:pPr>
            <a:r>
              <a:rPr lang="pl-PL" sz="2000" b="1">
                <a:solidFill>
                  <a:srgbClr val="FFFFFF"/>
                </a:solidFill>
                <a:latin typeface="Calibri Light"/>
                <a:cs typeface="Calibri Light"/>
              </a:rPr>
              <a:t>2. Wikipedia</a:t>
            </a:r>
          </a:p>
          <a:p>
            <a:pPr>
              <a:buClr>
                <a:srgbClr val="262626"/>
              </a:buClr>
            </a:pPr>
            <a:r>
              <a:rPr lang="pl-PL" sz="2000" b="1">
                <a:solidFill>
                  <a:srgbClr val="FFFFFF"/>
                </a:solidFill>
                <a:latin typeface="Calibri Light"/>
                <a:cs typeface="Calibri Light"/>
              </a:rPr>
              <a:t>3. Popularna Encyklopedia Powszechna tom 8, Kraków 1995</a:t>
            </a:r>
          </a:p>
          <a:p>
            <a:pPr>
              <a:buClr>
                <a:srgbClr val="262626"/>
              </a:buClr>
            </a:pPr>
            <a:r>
              <a:rPr lang="pl-PL" sz="2000" b="1">
                <a:solidFill>
                  <a:srgbClr val="FFFFFF"/>
                </a:solidFill>
                <a:latin typeface="Calibri Light"/>
                <a:cs typeface="Calibri Light"/>
              </a:rPr>
              <a:t>4. zalajkowane.pl</a:t>
            </a:r>
          </a:p>
          <a:p>
            <a:pPr marL="0" indent="0">
              <a:buClr>
                <a:srgbClr val="262626"/>
              </a:buClr>
              <a:buNone/>
            </a:pPr>
            <a:endParaRPr lang="pl-PL" sz="2000" b="1">
              <a:solidFill>
                <a:srgbClr val="FFFFFF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232699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ołtarz, stare, kilka&#10;&#10;Opis wygenerowany automatycznie">
            <a:extLst>
              <a:ext uri="{FF2B5EF4-FFF2-40B4-BE49-F238E27FC236}">
                <a16:creationId xmlns:a16="http://schemas.microsoft.com/office/drawing/2014/main" id="{9FD99CE7-8097-4DCB-A7E9-735DE7DAD6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93" r="-1" b="-1"/>
          <a:stretch/>
        </p:blipFill>
        <p:spPr>
          <a:xfrm>
            <a:off x="3048" y="10"/>
            <a:ext cx="12188952" cy="6857990"/>
          </a:xfrm>
          <a:prstGeom prst="rect">
            <a:avLst/>
          </a:prstGeom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id="{CD64F326-929E-45E2-B54D-DC7E17207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0224" y="941695"/>
            <a:ext cx="5452527" cy="497461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7BFCDFD7-7B3B-4ED9-B533-34D0B3724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56167" y="1106424"/>
            <a:ext cx="5120640" cy="464515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747865D-A487-4947-A96C-32425CE84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0846" y="1352277"/>
            <a:ext cx="4633416" cy="1371600"/>
          </a:xfrm>
        </p:spPr>
        <p:txBody>
          <a:bodyPr>
            <a:normAutofit/>
          </a:bodyPr>
          <a:lstStyle/>
          <a:p>
            <a:r>
              <a:rPr lang="pl-PL" sz="4000" b="1" i="0">
                <a:solidFill>
                  <a:schemeClr val="tx1"/>
                </a:solidFill>
                <a:latin typeface="Calibri Light"/>
                <a:cs typeface="Calibri"/>
              </a:rPr>
              <a:t>Kilka słów wstępu</a:t>
            </a:r>
            <a:endParaRPr lang="pl-PL" sz="4000" b="1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1B6D1E7-A87A-4E7F-8557-7CFBC6EA3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0845" y="2852792"/>
            <a:ext cx="4633415" cy="257219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1300" b="1" dirty="0">
                <a:latin typeface="Calibri Light"/>
                <a:cs typeface="Calibri Light"/>
              </a:rPr>
              <a:t>Do uchwalenia Konstytucji doszło w okresie niezwykle trudnym dla Rzeczypospolitej Obojga Narodów. Polska była wówczas pod protektoratem Rosji, a w kraju panowały nastroje </a:t>
            </a:r>
            <a:r>
              <a:rPr lang="pl-PL" sz="1300" b="1" dirty="0" err="1">
                <a:latin typeface="Calibri Light"/>
                <a:cs typeface="Calibri Light"/>
              </a:rPr>
              <a:t>antyszlacheckie</a:t>
            </a:r>
            <a:r>
              <a:rPr lang="pl-PL" sz="1300" b="1" dirty="0">
                <a:latin typeface="Calibri Light"/>
                <a:cs typeface="Calibri Light"/>
              </a:rPr>
              <a:t>. Momentem, który zadecydował o podjęciu próby ratowania sytuacji w kraju był wybuch wojny rosyjsko- tureckiej w 1787 roku. Wykorzystano chwilowe przerzucenie sił armii rosyjskiej na terytorium walk z Imperium Osmańskim i rozpoczęto starania o uniezależnienie się od carycy Katarzyny II. W 1788 roku zwołano Sejm Wielki z marszałkiem Stanisławem Małachowskim na czele, sejm zniósł Radę nieustającą, powiększył armię, ale głównym jego dziełem było uchwalenie Konstytucji 3 maja.</a:t>
            </a:r>
          </a:p>
        </p:txBody>
      </p:sp>
    </p:spTree>
    <p:extLst>
      <p:ext uri="{BB962C8B-B14F-4D97-AF65-F5344CB8AC3E}">
        <p14:creationId xmlns:p14="http://schemas.microsoft.com/office/powerpoint/2010/main" val="1275383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6C4D022-E2BC-435F-9CDB-44DC57C07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tekst, ceramika, porcelana&#10;&#10;Opis wygenerowany automatycznie">
            <a:extLst>
              <a:ext uri="{FF2B5EF4-FFF2-40B4-BE49-F238E27FC236}">
                <a16:creationId xmlns:a16="http://schemas.microsoft.com/office/drawing/2014/main" id="{55615C5E-0C23-4215-A2CD-418FEE8C27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" b="1148"/>
          <a:stretch/>
        </p:blipFill>
        <p:spPr>
          <a:xfrm>
            <a:off x="-1" y="10"/>
            <a:ext cx="2852928" cy="3428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926CAD6-45B1-4A85-A196-E722067B1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3480" y="0"/>
            <a:ext cx="6525472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0936D5-2DCE-48A4-93BC-BA7861B4E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81848" y="320040"/>
            <a:ext cx="5888736" cy="6217920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2E935A6-C3AA-494F-BC7D-CC0149C38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580" y="642594"/>
            <a:ext cx="5245269" cy="1371600"/>
          </a:xfrm>
        </p:spPr>
        <p:txBody>
          <a:bodyPr>
            <a:normAutofit/>
          </a:bodyPr>
          <a:lstStyle/>
          <a:p>
            <a:r>
              <a:rPr lang="pl-PL" sz="4000" b="1" i="0">
                <a:solidFill>
                  <a:schemeClr val="tx1"/>
                </a:solidFill>
                <a:latin typeface="Calibri Light"/>
                <a:cs typeface="Calibri Light"/>
              </a:rPr>
              <a:t>Kiedy powstała i kto się do tego przyczynił?</a:t>
            </a:r>
          </a:p>
        </p:txBody>
      </p:sp>
      <p:pic>
        <p:nvPicPr>
          <p:cNvPr id="7" name="Obraz 7" descr="Obraz zawierający osoba, wewnątrz&#10;&#10;Opis wygenerowany automatycznie">
            <a:extLst>
              <a:ext uri="{FF2B5EF4-FFF2-40B4-BE49-F238E27FC236}">
                <a16:creationId xmlns:a16="http://schemas.microsoft.com/office/drawing/2014/main" id="{7753E8E5-F80B-4925-8E63-237C0B257A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11" r="9623"/>
          <a:stretch/>
        </p:blipFill>
        <p:spPr>
          <a:xfrm>
            <a:off x="2852929" y="10"/>
            <a:ext cx="2807185" cy="3428990"/>
          </a:xfrm>
          <a:prstGeom prst="rect">
            <a:avLst/>
          </a:prstGeom>
        </p:spPr>
      </p:pic>
      <p:pic>
        <p:nvPicPr>
          <p:cNvPr id="8" name="Obraz 8" descr="Obraz zawierający osoba, wewnątrz, starsze&#10;&#10;Opis wygenerowany automatycznie">
            <a:extLst>
              <a:ext uri="{FF2B5EF4-FFF2-40B4-BE49-F238E27FC236}">
                <a16:creationId xmlns:a16="http://schemas.microsoft.com/office/drawing/2014/main" id="{66852C64-EBED-43C9-BC42-04592A3E6A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5" b="10151"/>
          <a:stretch/>
        </p:blipFill>
        <p:spPr>
          <a:xfrm>
            <a:off x="20" y="3429000"/>
            <a:ext cx="2852908" cy="3429000"/>
          </a:xfrm>
          <a:prstGeom prst="rect">
            <a:avLst/>
          </a:prstGeom>
        </p:spPr>
      </p:pic>
      <p:pic>
        <p:nvPicPr>
          <p:cNvPr id="6" name="Obraz 6" descr="Obraz zawierający osoba, mężczyzna&#10;&#10;Opis wygenerowany automatycznie">
            <a:extLst>
              <a:ext uri="{FF2B5EF4-FFF2-40B4-BE49-F238E27FC236}">
                <a16:creationId xmlns:a16="http://schemas.microsoft.com/office/drawing/2014/main" id="{BC225BBC-C0BD-4312-B35A-5221BBDB83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50" r="9155" b="6"/>
          <a:stretch/>
        </p:blipFill>
        <p:spPr>
          <a:xfrm>
            <a:off x="2810552" y="3429000"/>
            <a:ext cx="2852928" cy="3429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0718EA-1AD1-417A-9D47-C94DBF108D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3580" y="2103120"/>
            <a:ext cx="5245269" cy="39319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b="1" dirty="0">
                <a:latin typeface="Calibri Light"/>
                <a:cs typeface="Calibri Light"/>
              </a:rPr>
              <a:t>3 maja 1791 roku została uchwalona Konstytucja. Za jej autorów uważa się: Ignacego Potockiego,  Stanisława Augusta Poniatowskiego, Hugo Kołłątaja i Stanisława Małochowskiego. Obrady w czasie, których uchwalono Konstytucję były burzliwe, gdyż posłowie pracujący na zlecenie państw ościennych sprzciwiali się jej uchwaleniu. Na szczęście 3 maja część z nich nie powróciła jeszcze z urlopu po świętach Wielkanocnych, co pozwoliło zatwierdzić konstytucję.</a:t>
            </a:r>
            <a:endParaRPr lang="pl-PL" dirty="0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1826687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kilka, jadalnia&#10;&#10;Opis wygenerowany automatycznie">
            <a:extLst>
              <a:ext uri="{FF2B5EF4-FFF2-40B4-BE49-F238E27FC236}">
                <a16:creationId xmlns:a16="http://schemas.microsoft.com/office/drawing/2014/main" id="{F28A1B7A-F339-4C54-A76D-197E0E4431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9091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D39A46D-3A1C-4552-BBE3-86E18B61E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43" y="727626"/>
            <a:ext cx="4602152" cy="1718225"/>
          </a:xfrm>
        </p:spPr>
        <p:txBody>
          <a:bodyPr>
            <a:normAutofit/>
          </a:bodyPr>
          <a:lstStyle/>
          <a:p>
            <a:r>
              <a:rPr lang="pl-PL" sz="4400" b="1" i="0">
                <a:latin typeface="Calibri Light"/>
                <a:cs typeface="Calibri Light"/>
              </a:rPr>
              <a:t>Przebieg obrad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2614B37-726E-42DC-AB40-60E4CDF02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043" y="2538920"/>
            <a:ext cx="4602152" cy="34800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b="1" dirty="0">
                <a:latin typeface="Calibri Light"/>
                <a:cs typeface="Calibri Light"/>
              </a:rPr>
              <a:t>Przebieg sesji rozpoczętej około południa był wyreżyserowany. Na początku odczytano odpowiednio spreparowane depesze dyplomatyczne, ukazujące zmieniającą się na niekorzyść Rzeczypospolitej sytuację narodową. Obradującym zasugerowano, że w tej sytuacji bezpieczeństwo państwu zapewnić może tylko jego wzmocnienie przez uchwalenie nowej Konstytucji. Król przemawiał trzykrotnie, gdy chciał zabrać głos po raz czwarty i podniósł rękę do góry, odebrano to jako gest wezwania do przyjęcia projektu przez aklamację. Tak też się stało i posypały się okrzyki: " Wiwat król!"," Wiwat Konstytucja!". 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68448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949D8D-8E17-4DBF-BEA8-13C57BF63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C6FC45-D4D9-4025-91DA-272D318D3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284212-C175-4C82-B112-A5208F70C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809" y="393365"/>
            <a:ext cx="7328969" cy="6059273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773A589-FAE5-4965-B414-0C0EF02F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pl-PL" b="1" i="0">
                <a:latin typeface="Calibri Light"/>
                <a:cs typeface="Calibri Light"/>
              </a:rPr>
              <a:t>Zmiany jakie niosła Konstytucja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EFB056B-EF6A-4C2E-B0AC-58E142BAF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386584"/>
            <a:ext cx="6281928" cy="36484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b="1" dirty="0">
                <a:latin typeface="Calibri Light"/>
                <a:cs typeface="Calibri Light"/>
              </a:rPr>
              <a:t>Na mocy Konstytucji 3 maja w Rzeczypospolitej zniesiono wolną elekcję. Odtąd tron miał być dziedziczny. Na sejmie walnym przestało obowiązywać liberum veto, co ograniczało wpływy magnatów i obcych mocarstw. Konstytucja zniosła też podział na Polskę i Litwę, ustanawiając jedno państwo  - Rzeczpospolitą Polską. Zgodnie z zasadą Monteskiusza wprowadzono trójpodział władzy na: ustawodawczą (sejm), wykonawczą (król i Straż Praw, czyli rząd) oraz niezawisłe sądy. Prawa polityczne szlachty gołoty zostały ograniczone, zwiększyły się natomiast prawa mieszczan z miast królewskich. Znalazł się też zapis, że chłopi zostaną objęci ochroną prawną, co było pierwszym krokiem do poprawy ich losu w przyszłości.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9EC706-8928-4DFD-8084-35D599EB4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7370" y="0"/>
            <a:ext cx="435463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CDADFE70-C0FB-47DC-85EA-8E3D66F48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6242" y="1065096"/>
            <a:ext cx="3322121" cy="472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567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2E2A95-1A08-4118-83C6-B1CA5648E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FEFC7E-85EE-4AC9-A351-FBEB13A1D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534" y="237744"/>
            <a:ext cx="2926080" cy="638251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2511BB-FC4C-45F3-94EB-661D6806C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9100" y="413053"/>
            <a:ext cx="2616201" cy="606459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E4EC6A9-4B70-47C3-B9A5-6735D46D2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20" y="612843"/>
            <a:ext cx="2312480" cy="1499738"/>
          </a:xfrm>
        </p:spPr>
        <p:txBody>
          <a:bodyPr anchor="b">
            <a:normAutofit/>
          </a:bodyPr>
          <a:lstStyle/>
          <a:p>
            <a:r>
              <a:rPr lang="pl-PL" sz="2800" b="1" i="0">
                <a:latin typeface="Calibri Light"/>
                <a:cs typeface="Calibri Light"/>
              </a:rPr>
              <a:t>Pierwsza Konstytucja w Europie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F40A60-5AAA-40D4-8F78-C708AA3EE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720" y="2149813"/>
            <a:ext cx="2312479" cy="38541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/>
                <a:cs typeface="Calibri Light"/>
              </a:rPr>
              <a:t>Konstytucja 3 maja została uchwalona na Zamku Królewskim w Warszawie. Była pierwszą w Europie i drugą na świecie nowoczesną Konstytucją.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DC0EC7-60EA-4BD3-BC04-D547DE1B2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9764" y="413053"/>
            <a:ext cx="8212114" cy="6064596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8E359D7F-3386-457E-B8F6-6A03AC654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4719" y="882398"/>
            <a:ext cx="6587283" cy="512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8545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2E2A95-1A08-4118-83C6-B1CA5648E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DC0EC7-60EA-4BD3-BC04-D547DE1B2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0122" y="413053"/>
            <a:ext cx="8212114" cy="6064596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4" name="Obraz 4" descr="Obraz zawierający tekst, koparka, kilka&#10;&#10;Opis wygenerowany automatycznie">
            <a:extLst>
              <a:ext uri="{FF2B5EF4-FFF2-40B4-BE49-F238E27FC236}">
                <a16:creationId xmlns:a16="http://schemas.microsoft.com/office/drawing/2014/main" id="{D25E9463-34F4-41A8-AEA1-78847A4FF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701" y="1027563"/>
            <a:ext cx="7237877" cy="483128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FFEFC7E-85EE-4AC9-A351-FBEB13A1D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2511BB-FC4C-45F3-94EB-661D6806C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56699" y="413053"/>
            <a:ext cx="2616201" cy="606459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CB8D4D1-A020-4770-8E9D-8E9A3409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1801" y="612843"/>
            <a:ext cx="2312480" cy="1499738"/>
          </a:xfrm>
        </p:spPr>
        <p:txBody>
          <a:bodyPr anchor="b">
            <a:normAutofit/>
          </a:bodyPr>
          <a:lstStyle/>
          <a:p>
            <a:r>
              <a:rPr lang="pl-PL" sz="2800" b="1" i="0">
                <a:latin typeface="Calibri Light"/>
                <a:cs typeface="Calibri Light"/>
              </a:rPr>
              <a:t>Obalenie Konstytucji</a:t>
            </a:r>
            <a:endParaRPr lang="pl-PL" sz="28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8D4AD41-3366-4B0A-AEE0-FB41C39A3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1801" y="2149813"/>
            <a:ext cx="2312479" cy="38541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/>
                <a:cs typeface="Calibri Light"/>
              </a:rPr>
              <a:t>Konstytucja 3 maja przetrwała jedynie 14 miesięcy. Zasady, które wprowadzała nie były akceptowane przez część magnatów. Została obalona przez konfederację targowicką i zbrojną interwencję Rosji, która po zwycięstwie nad Turcją mogła przerzucić siły na teren Rzeczypospolitej.</a:t>
            </a:r>
          </a:p>
        </p:txBody>
      </p:sp>
    </p:spTree>
    <p:extLst>
      <p:ext uri="{BB962C8B-B14F-4D97-AF65-F5344CB8AC3E}">
        <p14:creationId xmlns:p14="http://schemas.microsoft.com/office/powerpoint/2010/main" val="2435132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9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9E877A4-F27E-4D5E-B1F9-102CDB323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3567774"/>
            <a:ext cx="4602152" cy="939074"/>
          </a:xfrm>
        </p:spPr>
        <p:txBody>
          <a:bodyPr>
            <a:normAutofit/>
          </a:bodyPr>
          <a:lstStyle/>
          <a:p>
            <a:r>
              <a:rPr lang="pl-PL" sz="3200" b="1" i="0">
                <a:latin typeface="Calibri Light"/>
                <a:cs typeface="Calibri Light"/>
              </a:rPr>
              <a:t>Święto Narodowe 3 Maja</a:t>
            </a:r>
            <a:endParaRPr lang="pl-PL" sz="3200"/>
          </a:p>
        </p:txBody>
      </p:sp>
      <p:pic>
        <p:nvPicPr>
          <p:cNvPr id="4" name="Obraz 4" descr="Obraz zawierający podłoże, osoba, zewnętrzne, mundur wojskowy&#10;&#10;Opis wygenerowany automatycznie">
            <a:extLst>
              <a:ext uri="{FF2B5EF4-FFF2-40B4-BE49-F238E27FC236}">
                <a16:creationId xmlns:a16="http://schemas.microsoft.com/office/drawing/2014/main" id="{4E0AE31E-D500-4424-8A1B-C5D470674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8" y="1607627"/>
            <a:ext cx="5060992" cy="3618608"/>
          </a:xfrm>
          <a:prstGeom prst="rect">
            <a:avLst/>
          </a:prstGeom>
        </p:spPr>
      </p:pic>
      <p:pic>
        <p:nvPicPr>
          <p:cNvPr id="5" name="Obraz 5">
            <a:extLst>
              <a:ext uri="{FF2B5EF4-FFF2-40B4-BE49-F238E27FC236}">
                <a16:creationId xmlns:a16="http://schemas.microsoft.com/office/drawing/2014/main" id="{FA523115-9F99-4D30-8B5C-4A9F812A5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579" y="755482"/>
            <a:ext cx="4965438" cy="248271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766FB30-BAB8-461C-9CF4-48C074270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4555671"/>
            <a:ext cx="4602152" cy="146331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1200" b="1" dirty="0">
                <a:latin typeface="Calibri Light"/>
                <a:cs typeface="Calibri Light"/>
              </a:rPr>
              <a:t>Święto to uchwalono już w dwa dni po podpisaniu Konstytucji, jednak ze względu na rozbiory, przywrócono je dopiero, gdy po I wojnie światowej Polska odzyskała niepodległość. Przyszedł czas II wojny światowej, a wraz z nią okupacja niemiecka i radziecka. Wtedy również zakazano obchodów tego święta. Od 1990 roku stało się świętem narodowym, a od 2007 obchodzone jest również jako święto narodowe Litwy.   </a:t>
            </a:r>
            <a:endParaRPr lang="pl-PL" sz="1200" b="1"/>
          </a:p>
        </p:txBody>
      </p:sp>
    </p:spTree>
    <p:extLst>
      <p:ext uri="{BB962C8B-B14F-4D97-AF65-F5344CB8AC3E}">
        <p14:creationId xmlns:p14="http://schemas.microsoft.com/office/powerpoint/2010/main" val="701375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77B2BA5B-1894-4AF7-A31A-68B310384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3F8292AA-2164-4B18-AEBD-CC13F4CA6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6165" y="282258"/>
            <a:ext cx="5617029" cy="6323816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492E3DD6-EE3F-4714-B087-11DF4E1FB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5" y="424872"/>
            <a:ext cx="5336217" cy="6058223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3C65E9B-1FB3-4C65-928D-18776425F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486" y="727626"/>
            <a:ext cx="4602152" cy="1718225"/>
          </a:xfrm>
        </p:spPr>
        <p:txBody>
          <a:bodyPr>
            <a:normAutofit/>
          </a:bodyPr>
          <a:lstStyle/>
          <a:p>
            <a:r>
              <a:rPr lang="pl-PL" b="1" i="0">
                <a:latin typeface="Calibri Light"/>
                <a:cs typeface="Calibri Light"/>
              </a:rPr>
              <a:t>Znaczenie Konstytucji 3 Maja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AD6740-E7AE-4B55-9A96-0CC310F5C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486" y="2538919"/>
            <a:ext cx="4602152" cy="35968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b="1" dirty="0">
                <a:latin typeface="Calibri Light"/>
                <a:cs typeface="Calibri Light"/>
              </a:rPr>
              <a:t>Dla przyszłych pokoleń Konstytucja 3 Maja nabrała symbolicznego znaczenia. W momencie, gdy Polska była pod zaborami, czy też w trakcie I </a:t>
            </a:r>
            <a:r>
              <a:rPr lang="pl-PL" b="1" dirty="0" err="1">
                <a:latin typeface="Calibri Light"/>
                <a:cs typeface="Calibri Light"/>
              </a:rPr>
              <a:t>i</a:t>
            </a:r>
            <a:r>
              <a:rPr lang="pl-PL" b="1" dirty="0">
                <a:latin typeface="Calibri Light"/>
                <a:cs typeface="Calibri Light"/>
              </a:rPr>
              <a:t> II wojny światowej pamięć o Konstytucji pozwalała kolejnym pokoleniom z większym zapałem dążyć do niepodległości oraz tworzenia zasad sprawiedliwości.  Przez lata Konstytucja była uznawana przez społeczeństwo jako zwieńczenie wszystkiego co dobre i oświecone w polskiej kulturze i historii. </a:t>
            </a:r>
          </a:p>
          <a:p>
            <a:pPr marL="0" indent="0">
              <a:buNone/>
            </a:pPr>
            <a:endParaRPr lang="pl-PL" b="1" dirty="0">
              <a:latin typeface="Calibri Light"/>
              <a:cs typeface="Calibri Ligh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5B8B2C1-56D3-48CF-B950-1C2F68E19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15771" y="282258"/>
            <a:ext cx="1846073" cy="278088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D37A8D7-D2CC-4162-895A-C3ECA645F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3957" y="4194827"/>
            <a:ext cx="2071742" cy="241124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osoba, zewnętrzne, taniec, osoby&#10;&#10;Opis wygenerowany automatycznie">
            <a:extLst>
              <a:ext uri="{FF2B5EF4-FFF2-40B4-BE49-F238E27FC236}">
                <a16:creationId xmlns:a16="http://schemas.microsoft.com/office/drawing/2014/main" id="{F5D43761-D845-49BE-A5E0-0F879663B0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97" r="20555" b="-3"/>
          <a:stretch/>
        </p:blipFill>
        <p:spPr>
          <a:xfrm>
            <a:off x="8245165" y="3209731"/>
            <a:ext cx="3716680" cy="3396343"/>
          </a:xfrm>
          <a:prstGeom prst="rect">
            <a:avLst/>
          </a:prstGeom>
        </p:spPr>
      </p:pic>
      <p:pic>
        <p:nvPicPr>
          <p:cNvPr id="4" name="Obraz 4" descr="Obraz zawierający zewnętrzne, niebo, wiele, tłum&#10;&#10;Opis wygenerowany automatycznie">
            <a:extLst>
              <a:ext uri="{FF2B5EF4-FFF2-40B4-BE49-F238E27FC236}">
                <a16:creationId xmlns:a16="http://schemas.microsoft.com/office/drawing/2014/main" id="{5A2F68FE-32C2-4893-9C9F-6FE5D7EE79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991" b="-3"/>
          <a:stretch/>
        </p:blipFill>
        <p:spPr>
          <a:xfrm>
            <a:off x="6013956" y="282258"/>
            <a:ext cx="3950144" cy="3749831"/>
          </a:xfrm>
          <a:custGeom>
            <a:avLst/>
            <a:gdLst/>
            <a:ahLst/>
            <a:cxnLst/>
            <a:rect l="l" t="t" r="r" b="b"/>
            <a:pathLst>
              <a:path w="3950144" h="3749831">
                <a:moveTo>
                  <a:pt x="0" y="0"/>
                </a:moveTo>
                <a:lnTo>
                  <a:pt x="3950144" y="0"/>
                </a:lnTo>
                <a:lnTo>
                  <a:pt x="3950144" y="2780881"/>
                </a:lnTo>
                <a:lnTo>
                  <a:pt x="2071742" y="2780881"/>
                </a:lnTo>
                <a:lnTo>
                  <a:pt x="2071742" y="3749831"/>
                </a:lnTo>
                <a:lnTo>
                  <a:pt x="0" y="374983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059650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8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96A9A9"/>
      </a:accent1>
      <a:accent2>
        <a:srgbClr val="CB58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D0690C"/>
      </a:hlink>
      <a:folHlink>
        <a:srgbClr val="9696A0"/>
      </a:folHlink>
    </a:clrScheme>
    <a:fontScheme name="Savon">
      <a:majorFont>
        <a:latin typeface="Goudy Old Style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oudy Old Style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SavonVTI</vt:lpstr>
      <vt:lpstr>230 . Rocznica Uchwalenia Konstytucji 3 Maja </vt:lpstr>
      <vt:lpstr>Kilka słów wstępu</vt:lpstr>
      <vt:lpstr>Kiedy powstała i kto się do tego przyczynił?</vt:lpstr>
      <vt:lpstr>Przebieg obrad</vt:lpstr>
      <vt:lpstr>Zmiany jakie niosła Konstytucja</vt:lpstr>
      <vt:lpstr>Pierwsza Konstytucja w Europie</vt:lpstr>
      <vt:lpstr>Obalenie Konstytucji</vt:lpstr>
      <vt:lpstr>Święto Narodowe 3 Maja</vt:lpstr>
      <vt:lpstr>Znaczenie Konstytucji 3 Maja</vt:lpstr>
      <vt:lpstr>Tajemnice obrazu Jana Matejki</vt:lpstr>
      <vt:lpstr>Quiz</vt:lpstr>
      <vt:lpstr>Bibliografia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/>
  <cp:revision>834</cp:revision>
  <dcterms:created xsi:type="dcterms:W3CDTF">2021-04-24T16:09:50Z</dcterms:created>
  <dcterms:modified xsi:type="dcterms:W3CDTF">2021-05-02T11:55:37Z</dcterms:modified>
</cp:coreProperties>
</file>